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3F17-EAAD-42EF-9F01-E28BCE49D2F9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C35E-D54F-430A-869F-F126AF4E2E5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Tehnologij</a:t>
            </a:r>
            <a:r>
              <a:rPr lang="sr-Latn-CS" b="1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spajanja</a:t>
            </a:r>
            <a:r>
              <a:rPr lang="en-US" b="1" dirty="0" smtClean="0"/>
              <a:t> </a:t>
            </a:r>
            <a:r>
              <a:rPr lang="en-US" b="1" dirty="0" err="1" smtClean="0"/>
              <a:t>savremenih</a:t>
            </a:r>
            <a:r>
              <a:rPr lang="en-US" b="1" dirty="0" smtClean="0"/>
              <a:t> </a:t>
            </a:r>
            <a:r>
              <a:rPr lang="en-US" b="1" dirty="0" err="1" smtClean="0"/>
              <a:t>materijala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Ovi čelici sadrže 0,25 – 0,5% ugljenika. </a:t>
            </a:r>
          </a:p>
          <a:p>
            <a:r>
              <a:rPr lang="sr-Latn-CS" dirty="0" smtClean="0"/>
              <a:t>Zbir sadržaja legirajućih elemenata je preko 5% (po starom standardu su to visokolgirani čelici, po novom niskolegirani)</a:t>
            </a:r>
          </a:p>
          <a:p>
            <a:r>
              <a:rPr lang="sr-Latn-CS" dirty="0" smtClean="0"/>
              <a:t>Specijalni čelici za poboljšanje (npr. 26NiCrMoV14-5 ili 30NiCrMo16-6, prokaljivost preko 1 </a:t>
            </a:r>
            <a:r>
              <a:rPr lang="sr-Latn-CS" dirty="0" smtClean="0"/>
              <a:t>m</a:t>
            </a:r>
            <a:r>
              <a:rPr lang="en-US" dirty="0" smtClean="0"/>
              <a:t> – </a:t>
            </a:r>
            <a:r>
              <a:rPr lang="en-US" dirty="0" err="1" smtClean="0"/>
              <a:t>da</a:t>
            </a:r>
            <a:r>
              <a:rPr lang="en-US" dirty="0" smtClean="0"/>
              <a:t>,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greška</a:t>
            </a:r>
            <a:r>
              <a:rPr lang="sr-Latn-CS" dirty="0" smtClean="0"/>
              <a:t>!!!)</a:t>
            </a:r>
            <a:endParaRPr lang="sr-Latn-C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sr-Latn-CS" b="1" dirty="0" smtClean="0"/>
              <a:t>Zavarljivost zakaljivih čelika</a:t>
            </a:r>
            <a:endParaRPr lang="sr-Latn-C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5592763"/>
          </a:xfrm>
        </p:spPr>
        <p:txBody>
          <a:bodyPr/>
          <a:lstStyle/>
          <a:p>
            <a:r>
              <a:rPr lang="sr-Latn-CS" dirty="0" smtClean="0"/>
              <a:t>Zavarljivost se ocenjuje prema namenskoj formuli za C</a:t>
            </a:r>
            <a:r>
              <a:rPr lang="sr-Latn-CS" baseline="-25000" dirty="0" smtClean="0"/>
              <a:t>EKV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 smtClean="0"/>
              <a:t>C</a:t>
            </a:r>
            <a:r>
              <a:rPr lang="sr-Latn-CS" baseline="-25000" dirty="0" smtClean="0"/>
              <a:t>EKV</a:t>
            </a:r>
            <a:r>
              <a:rPr lang="sr-Latn-CS" dirty="0" smtClean="0"/>
              <a:t>=2C+Mn/6+(Cr+V)/5+Mo/4+Ni/15+Cu/13+P/2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Cu </a:t>
            </a:r>
            <a:r>
              <a:rPr lang="en-US" dirty="0" err="1" smtClean="0"/>
              <a:t>i</a:t>
            </a:r>
            <a:r>
              <a:rPr lang="en-US" dirty="0" smtClean="0"/>
              <a:t> P se </a:t>
            </a:r>
            <a:r>
              <a:rPr lang="en-US" dirty="0" err="1" smtClean="0"/>
              <a:t>uzimaju</a:t>
            </a:r>
            <a:r>
              <a:rPr lang="en-US" dirty="0" smtClean="0"/>
              <a:t> u </a:t>
            </a:r>
            <a:r>
              <a:rPr lang="en-US" dirty="0" err="1" smtClean="0"/>
              <a:t>obzir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Cu </a:t>
            </a:r>
            <a:r>
              <a:rPr lang="en-US" dirty="0" err="1" smtClean="0"/>
              <a:t>i</a:t>
            </a:r>
            <a:r>
              <a:rPr lang="en-US" dirty="0" smtClean="0"/>
              <a:t> P&gt;0,5%.</a:t>
            </a:r>
            <a:endParaRPr lang="en-US" dirty="0"/>
          </a:p>
          <a:p>
            <a:pPr>
              <a:buNone/>
            </a:pPr>
            <a:endParaRPr lang="sr-Latn-CS" dirty="0"/>
          </a:p>
          <a:p>
            <a:r>
              <a:rPr lang="sr-Latn-CS" dirty="0" smtClean="0"/>
              <a:t>Ako je C</a:t>
            </a:r>
            <a:r>
              <a:rPr lang="sr-Latn-CS" baseline="-25000" dirty="0" smtClean="0"/>
              <a:t>EKV</a:t>
            </a:r>
            <a:r>
              <a:rPr lang="en-US" dirty="0" smtClean="0"/>
              <a:t>&gt;0,7-0,8,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predgrevanje</a:t>
            </a:r>
            <a:r>
              <a:rPr lang="en-US" dirty="0" smtClean="0"/>
              <a:t>.</a:t>
            </a:r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err="1"/>
              <a:t>Z</a:t>
            </a:r>
            <a:r>
              <a:rPr lang="en-US" dirty="0" err="1" smtClean="0"/>
              <a:t>akaljivost</a:t>
            </a:r>
            <a:r>
              <a:rPr lang="en-US" dirty="0" smtClean="0"/>
              <a:t> </a:t>
            </a:r>
            <a:r>
              <a:rPr lang="sr-Latn-CS" dirty="0" smtClean="0"/>
              <a:t>č</a:t>
            </a:r>
            <a:r>
              <a:rPr lang="en-US" dirty="0" err="1" smtClean="0"/>
              <a:t>elika</a:t>
            </a:r>
            <a:r>
              <a:rPr lang="en-US" dirty="0" smtClean="0"/>
              <a:t> se </a:t>
            </a:r>
            <a:r>
              <a:rPr lang="sr-Latn-CS" dirty="0" smtClean="0"/>
              <a:t>određuje na osnovu kinetike raspada austenita:</a:t>
            </a:r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r>
              <a:rPr lang="sr-Latn-CS" dirty="0" smtClean="0"/>
              <a:t>Da li će se hlađenje odvijati po krivoj 1,</a:t>
            </a:r>
            <a:r>
              <a:rPr lang="en-US" dirty="0" smtClean="0"/>
              <a:t> </a:t>
            </a:r>
            <a:r>
              <a:rPr lang="sr-Latn-CS" dirty="0" smtClean="0"/>
              <a:t>2,</a:t>
            </a:r>
            <a:r>
              <a:rPr lang="en-US" dirty="0" smtClean="0"/>
              <a:t> </a:t>
            </a:r>
            <a:r>
              <a:rPr lang="sr-Latn-CS" dirty="0" smtClean="0"/>
              <a:t>3 ili 4, zavisi od temperature predgrevanja i unosa toplote.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250" t="24000" r="45625" b="34000"/>
          <a:stretch>
            <a:fillRect/>
          </a:stretch>
        </p:blipFill>
        <p:spPr bwMode="auto">
          <a:xfrm>
            <a:off x="838200" y="1361440"/>
            <a:ext cx="4419600" cy="412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0" y="1818144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*t</a:t>
            </a:r>
            <a:r>
              <a:rPr lang="sr-Latn-CS" sz="2400" baseline="-25000" dirty="0" smtClean="0"/>
              <a:t>min</a:t>
            </a:r>
            <a:r>
              <a:rPr lang="sr-Latn-CS" sz="2400" dirty="0" smtClean="0"/>
              <a:t> je najmanje vreme hlađenja koje se toleriše.</a:t>
            </a:r>
          </a:p>
          <a:p>
            <a:endParaRPr lang="sr-Latn-CS" sz="2400" dirty="0" smtClean="0"/>
          </a:p>
          <a:p>
            <a:endParaRPr lang="sr-Latn-CS" sz="2400" dirty="0"/>
          </a:p>
          <a:p>
            <a:endParaRPr lang="sr-Latn-CS" sz="2400" dirty="0" smtClean="0"/>
          </a:p>
          <a:p>
            <a:r>
              <a:rPr lang="sr-Latn-CS" sz="2400" dirty="0" smtClean="0"/>
              <a:t>Krive 1 i 2 prihvatljive, </a:t>
            </a:r>
          </a:p>
          <a:p>
            <a:r>
              <a:rPr lang="sr-Latn-CS" sz="2400" dirty="0" smtClean="0"/>
              <a:t>Krive 3 i 4 neprihvatljive</a:t>
            </a:r>
            <a:r>
              <a:rPr lang="en-US" sz="2400" dirty="0" smtClean="0"/>
              <a:t>.</a:t>
            </a:r>
            <a:endParaRPr lang="sr-Latn-C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Određivanje temperature predgrevanja u zavisnosti od brzine hlađenja i unosa toplote: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8125" t="14000" r="15000" b="30000"/>
          <a:stretch>
            <a:fillRect/>
          </a:stretch>
        </p:blipFill>
        <p:spPr bwMode="auto">
          <a:xfrm rot="-60000">
            <a:off x="1871357" y="1492678"/>
            <a:ext cx="5185744" cy="492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Duboko prokaljivi čelici mogu da se kale i na mirnom vazduhu, tako da “ne pomaže” ni predgrevanje i rad sa elektrodom veće debljine, malom brzinom.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Kod takvih čelika potrebno je izvesti zavarivanje/navarivanje tako da se sledećim slojem izvrši otpuštanje (600-700</a:t>
            </a:r>
            <a:r>
              <a:rPr lang="sr-Latn-CS" baseline="30000" dirty="0" smtClean="0"/>
              <a:t>o</a:t>
            </a:r>
            <a:r>
              <a:rPr lang="sr-Latn-CS" dirty="0" smtClean="0"/>
              <a:t>C) zakaljene zone </a:t>
            </a:r>
            <a:r>
              <a:rPr lang="sr-Latn-CS" dirty="0" smtClean="0"/>
              <a:t>prethodnog</a:t>
            </a:r>
            <a:r>
              <a:rPr lang="en-US" dirty="0" smtClean="0"/>
              <a:t> – </a:t>
            </a:r>
            <a:r>
              <a:rPr lang="en-US" dirty="0" err="1" smtClean="0"/>
              <a:t>Dominantan</a:t>
            </a:r>
            <a:r>
              <a:rPr lang="en-US" dirty="0" smtClean="0"/>
              <a:t> </a:t>
            </a:r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obezbeđenja</a:t>
            </a:r>
            <a:r>
              <a:rPr lang="en-US" dirty="0" smtClean="0"/>
              <a:t> </a:t>
            </a:r>
            <a:r>
              <a:rPr lang="en-US" dirty="0" err="1" smtClean="0"/>
              <a:t>zavarljivosti</a:t>
            </a:r>
            <a:r>
              <a:rPr lang="en-US" dirty="0" smtClean="0"/>
              <a:t>!!!</a:t>
            </a:r>
            <a:endParaRPr lang="sr-Latn-C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904999"/>
          </a:xfrm>
        </p:spPr>
        <p:txBody>
          <a:bodyPr>
            <a:normAutofit/>
          </a:bodyPr>
          <a:lstStyle/>
          <a:p>
            <a:r>
              <a:rPr lang="sr-Latn-CS" dirty="0" smtClean="0"/>
              <a:t>Sloj II otpušta zakaljenu zonu sloja I.</a:t>
            </a:r>
          </a:p>
          <a:p>
            <a:r>
              <a:rPr lang="sr-Latn-CS" dirty="0" smtClean="0"/>
              <a:t>Sloj III otpušta zakaljenu zonu sloja II</a:t>
            </a:r>
          </a:p>
          <a:p>
            <a:r>
              <a:rPr lang="sr-Latn-CS" dirty="0" smtClean="0"/>
              <a:t>Sloj IV otpušta zakaljenu zonu sloja III</a:t>
            </a:r>
            <a:endParaRPr lang="sr-Latn-C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79584" y="2167551"/>
            <a:ext cx="6716834" cy="4614249"/>
            <a:chOff x="1179584" y="1676400"/>
            <a:chExt cx="6716834" cy="461424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 l="3125" t="33000" r="47500" b="17000"/>
            <a:stretch>
              <a:fillRect/>
            </a:stretch>
          </p:blipFill>
          <p:spPr bwMode="auto">
            <a:xfrm rot="60000">
              <a:off x="1179584" y="2039488"/>
              <a:ext cx="6716834" cy="425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743200" y="1828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I</a:t>
              </a:r>
              <a:endParaRPr lang="sr-Latn-C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38800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II</a:t>
              </a:r>
              <a:endParaRPr lang="sr-Latn-C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600" y="3352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III</a:t>
              </a:r>
              <a:endParaRPr lang="sr-Latn-C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3352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IV</a:t>
              </a:r>
              <a:endParaRPr lang="sr-Latn-CS" dirty="0"/>
            </a:p>
          </p:txBody>
        </p:sp>
        <p:cxnSp>
          <p:nvCxnSpPr>
            <p:cNvPr id="10" name="Straight Arrow Connector 9"/>
            <p:cNvCxnSpPr>
              <a:stCxn id="5" idx="2"/>
            </p:cNvCxnSpPr>
            <p:nvPr/>
          </p:nvCxnSpPr>
          <p:spPr>
            <a:xfrm rot="5400000">
              <a:off x="2737366" y="2203966"/>
              <a:ext cx="164068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562600" y="2133600"/>
              <a:ext cx="381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38400" y="3505200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105400" y="3505200"/>
              <a:ext cx="2286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239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Tehnologija spajanja savremenih materijala</vt:lpstr>
      <vt:lpstr>Zavarljivost zakaljivih čelika</vt:lpstr>
      <vt:lpstr>Slide 3</vt:lpstr>
      <vt:lpstr>Slide 4</vt:lpstr>
      <vt:lpstr>Slide 5</vt:lpstr>
      <vt:lpstr>Slide 6</vt:lpstr>
      <vt:lpstr>Slide 7</vt:lpstr>
      <vt:lpstr>Hvala na pažnji!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Korisnik</dc:creator>
  <cp:lastModifiedBy>sebastijan</cp:lastModifiedBy>
  <cp:revision>18</cp:revision>
  <dcterms:created xsi:type="dcterms:W3CDTF">2012-10-20T19:10:07Z</dcterms:created>
  <dcterms:modified xsi:type="dcterms:W3CDTF">2013-11-07T07:39:57Z</dcterms:modified>
</cp:coreProperties>
</file>